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2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2023/7/18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2023/7/18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2023/7/18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2023/7/18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2023/7/18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2023/7/18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2023/7/18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2023/7/18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2023/7/18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2023/7/18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2023/7/18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2023/7/18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Figure 4a histone raw datat .tiff"/>
          <p:cNvPicPr>
            <a:picLocks noChangeAspect="1"/>
          </p:cNvPicPr>
          <p:nvPr/>
        </p:nvPicPr>
        <p:blipFill>
          <a:blip r:embed="rId2" cstate="print">
            <a:lum contrast="-10000"/>
          </a:blip>
          <a:stretch>
            <a:fillRect/>
          </a:stretch>
        </p:blipFill>
        <p:spPr>
          <a:xfrm>
            <a:off x="4683754" y="2011039"/>
            <a:ext cx="3632662" cy="2714105"/>
          </a:xfrm>
          <a:prstGeom prst="rect">
            <a:avLst/>
          </a:prstGeom>
        </p:spPr>
      </p:pic>
      <p:pic>
        <p:nvPicPr>
          <p:cNvPr id="5" name="图片 4" descr="Figure 4a isw1-flag raw data.tiff"/>
          <p:cNvPicPr>
            <a:picLocks noChangeAspect="1"/>
          </p:cNvPicPr>
          <p:nvPr/>
        </p:nvPicPr>
        <p:blipFill>
          <a:blip r:embed="rId3" cstate="print">
            <a:lum contrast="-10000"/>
          </a:blip>
          <a:stretch>
            <a:fillRect/>
          </a:stretch>
        </p:blipFill>
        <p:spPr>
          <a:xfrm>
            <a:off x="467544" y="1988840"/>
            <a:ext cx="3632662" cy="27141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332656"/>
            <a:ext cx="48942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Figure </a:t>
            </a:r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6a </a:t>
            </a:r>
            <a:r>
              <a:rPr lang="en-US" altLang="zh-CN" sz="1200" dirty="0" err="1" smtClean="0">
                <a:latin typeface="Arial" pitchFamily="34" charset="0"/>
                <a:cs typeface="Arial" pitchFamily="34" charset="0"/>
              </a:rPr>
              <a:t>Immunoblotting</a:t>
            </a:r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 assays of Isw1-Flag with MG132 and Rapa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55576" y="3789040"/>
            <a:ext cx="1008112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491434" y="2126548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K97Q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77261" y="2126548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 flipV="1">
            <a:off x="827585" y="1772816"/>
            <a:ext cx="108011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971600" y="1556792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4139952" y="2996952"/>
            <a:ext cx="50405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Flag</a:t>
            </a:r>
          </a:p>
          <a:p>
            <a:r>
              <a:rPr lang="en-US" sz="1200" dirty="0" err="1" smtClean="0"/>
              <a:t>Ab</a:t>
            </a:r>
            <a:endParaRPr lang="en-GB" sz="1200" dirty="0"/>
          </a:p>
        </p:txBody>
      </p:sp>
      <p:sp>
        <p:nvSpPr>
          <p:cNvPr id="14" name="右大括号 13"/>
          <p:cNvSpPr/>
          <p:nvPr/>
        </p:nvSpPr>
        <p:spPr>
          <a:xfrm>
            <a:off x="3851920" y="2348880"/>
            <a:ext cx="288032" cy="1800200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Straight Arrow Connector 8">
            <a:extLst>
              <a:ext uri="{FF2B5EF4-FFF2-40B4-BE49-F238E27FC236}">
                <a16:creationId xmlns:a16="http://schemas.microsoft.com/office/drawing/2014/main" xmlns="" id="{73FC063C-0A41-450B-9963-EE5D94FBB617}"/>
              </a:ext>
            </a:extLst>
          </p:cNvPr>
          <p:cNvCxnSpPr/>
          <p:nvPr/>
        </p:nvCxnSpPr>
        <p:spPr>
          <a:xfrm flipH="1">
            <a:off x="1835696" y="3897052"/>
            <a:ext cx="3018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8351912" y="3039343"/>
            <a:ext cx="79208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Histone</a:t>
            </a:r>
            <a:r>
              <a:rPr lang="en-US" sz="1200" dirty="0" smtClean="0"/>
              <a:t> 3</a:t>
            </a:r>
          </a:p>
          <a:p>
            <a:r>
              <a:rPr lang="en-US" sz="1200" dirty="0" err="1" smtClean="0"/>
              <a:t>Ab</a:t>
            </a:r>
            <a:endParaRPr lang="en-GB" sz="12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893284" y="2126548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WT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857279" y="1946527"/>
            <a:ext cx="11345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WT-MG132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247519" y="1946527"/>
            <a:ext cx="11345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WT-Rapa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693484" y="1982532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K97Q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507657" y="1982532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3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>
            <a:off x="2843808" y="1628800"/>
            <a:ext cx="100811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2915815" y="1423809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837499" y="1982532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WT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873503" y="1802511"/>
            <a:ext cx="11345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WT-MG132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3047717" y="1802511"/>
            <a:ext cx="11345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WT-Rapa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右大括号 28"/>
          <p:cNvSpPr/>
          <p:nvPr/>
        </p:nvSpPr>
        <p:spPr>
          <a:xfrm>
            <a:off x="8028384" y="2420888"/>
            <a:ext cx="288032" cy="1800200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4667897" y="2054540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K97Q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4853724" y="2054540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2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 flipV="1">
            <a:off x="5004048" y="1700808"/>
            <a:ext cx="108011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5148063" y="1484784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069747" y="2054540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WT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033742" y="1874519"/>
            <a:ext cx="11345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WT-MG132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423982" y="1874519"/>
            <a:ext cx="11345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WT-Rapa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869949" y="2126548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K97Q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684122" y="2126548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9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>
            <a:off x="7020273" y="1772816"/>
            <a:ext cx="100811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7092280" y="1567825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7013964" y="2126548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WT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7049968" y="1946527"/>
            <a:ext cx="11345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WT-MG132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7224182" y="1946527"/>
            <a:ext cx="11345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WT-Rapa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4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>
            <a:off x="827584" y="4869160"/>
            <a:ext cx="100811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827584" y="4869160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99712" y="4341472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K97Q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497497" y="4341472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K97R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857537" y="4341472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WT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059497" y="4341729"/>
            <a:ext cx="8465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WT-MG132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233967" y="4341472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WT-Rapa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1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>
            <a:off x="2771801" y="4904651"/>
            <a:ext cx="100811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2771801" y="4904651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643929" y="4376963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K97Q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441714" y="4376963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K97R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801754" y="4376963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WT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3003714" y="4377220"/>
            <a:ext cx="8465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WT-MG132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3178184" y="4376963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WT-Rapa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8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>
            <a:off x="5017856" y="4760634"/>
            <a:ext cx="100811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5017856" y="4760634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4889984" y="4232946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K97Q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4687769" y="4232946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K97R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047809" y="4232946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WT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249769" y="4233203"/>
            <a:ext cx="8465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WT-MG132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424239" y="4232946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WT-Rapa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5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>
            <a:off x="7106088" y="4760634"/>
            <a:ext cx="100811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7106088" y="4760634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978216" y="4232946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K97Q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776001" y="4232946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K97R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7136041" y="4232946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WT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7338001" y="4233203"/>
            <a:ext cx="8465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WT-MG132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7512471" y="4232946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WT-Rapa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4990240" y="3645024"/>
            <a:ext cx="1008112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3" name="Straight Arrow Connector 8">
            <a:extLst>
              <a:ext uri="{FF2B5EF4-FFF2-40B4-BE49-F238E27FC236}">
                <a16:creationId xmlns:a16="http://schemas.microsoft.com/office/drawing/2014/main" xmlns="" id="{73FC063C-0A41-450B-9963-EE5D94FBB617}"/>
              </a:ext>
            </a:extLst>
          </p:cNvPr>
          <p:cNvCxnSpPr/>
          <p:nvPr/>
        </p:nvCxnSpPr>
        <p:spPr>
          <a:xfrm flipH="1">
            <a:off x="6070360" y="3789040"/>
            <a:ext cx="3018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xmlns="" id="{9652192C-9AEB-4139-B828-D0583FCB3CAF}"/>
              </a:ext>
            </a:extLst>
          </p:cNvPr>
          <p:cNvSpPr txBox="1"/>
          <p:nvPr/>
        </p:nvSpPr>
        <p:spPr>
          <a:xfrm>
            <a:off x="195725" y="6221254"/>
            <a:ext cx="5856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Samples were run </a:t>
            </a:r>
            <a:r>
              <a:rPr lang="en-GB" sz="1200" dirty="0" smtClean="0"/>
              <a:t>and </a:t>
            </a:r>
            <a:r>
              <a:rPr lang="en-GB" sz="1200" dirty="0"/>
              <a:t>membrane were cut prior to incubation with the indicated antibody.</a:t>
            </a:r>
          </a:p>
          <a:p>
            <a:r>
              <a:rPr lang="en-GB" sz="1200" dirty="0" smtClean="0"/>
              <a:t>Red </a:t>
            </a:r>
            <a:r>
              <a:rPr lang="en-GB" sz="1200" dirty="0"/>
              <a:t>square indicates the image used in the figure and arrow points to the band of interest.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Figure 4b histone raw data - 副本.tiff"/>
          <p:cNvPicPr>
            <a:picLocks noChangeAspect="1"/>
          </p:cNvPicPr>
          <p:nvPr/>
        </p:nvPicPr>
        <p:blipFill>
          <a:blip r:embed="rId2" cstate="print">
            <a:lum contrast="-10000"/>
          </a:blip>
          <a:stretch>
            <a:fillRect/>
          </a:stretch>
        </p:blipFill>
        <p:spPr>
          <a:xfrm>
            <a:off x="4860032" y="2132856"/>
            <a:ext cx="3420687" cy="2556164"/>
          </a:xfrm>
          <a:prstGeom prst="rect">
            <a:avLst/>
          </a:prstGeom>
        </p:spPr>
      </p:pic>
      <p:pic>
        <p:nvPicPr>
          <p:cNvPr id="3" name="图片 2" descr="Figure 4b isw1-flag raw data - 副本.tiff"/>
          <p:cNvPicPr>
            <a:picLocks noChangeAspect="1"/>
          </p:cNvPicPr>
          <p:nvPr/>
        </p:nvPicPr>
        <p:blipFill>
          <a:blip r:embed="rId3" cstate="print">
            <a:lum contrast="-10000"/>
          </a:blip>
          <a:stretch>
            <a:fillRect/>
          </a:stretch>
        </p:blipFill>
        <p:spPr>
          <a:xfrm>
            <a:off x="755576" y="2132856"/>
            <a:ext cx="3420687" cy="255616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332656"/>
            <a:ext cx="31461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Figure </a:t>
            </a:r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6b </a:t>
            </a:r>
            <a:r>
              <a:rPr lang="en-GB" altLang="zh-CN" sz="1200" dirty="0" err="1" smtClean="0"/>
              <a:t>Immunoblotting</a:t>
            </a:r>
            <a:r>
              <a:rPr lang="en-GB" altLang="zh-CN" sz="1200" dirty="0" smtClean="0"/>
              <a:t> assays of Isw1-Flag</a:t>
            </a:r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 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>
            <a:off x="1793886" y="5312241"/>
            <a:ext cx="100811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1793886" y="5312241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666014" y="4496521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K97Q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463799" y="4496521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K97R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823839" y="4496521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WT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025799" y="4496778"/>
            <a:ext cx="8465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WT-MG132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908076" y="4772324"/>
            <a:ext cx="13976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WT-MG132-FLC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>
            <a:off x="5868144" y="5240233"/>
            <a:ext cx="100811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5868144" y="5240233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740272" y="4413480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K97Q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538057" y="4413480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K97R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898097" y="4413480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WT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100057" y="4413737"/>
            <a:ext cx="8465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WT-MG132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059858" y="4683768"/>
            <a:ext cx="13865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WT-MG132-FLC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763688" y="3933056"/>
            <a:ext cx="1008112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Straight Arrow Connector 8">
            <a:extLst>
              <a:ext uri="{FF2B5EF4-FFF2-40B4-BE49-F238E27FC236}">
                <a16:creationId xmlns:a16="http://schemas.microsoft.com/office/drawing/2014/main" xmlns="" id="{73FC063C-0A41-450B-9963-EE5D94FBB617}"/>
              </a:ext>
            </a:extLst>
          </p:cNvPr>
          <p:cNvCxnSpPr/>
          <p:nvPr/>
        </p:nvCxnSpPr>
        <p:spPr>
          <a:xfrm flipH="1">
            <a:off x="2843808" y="4041068"/>
            <a:ext cx="3018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5854336" y="3861048"/>
            <a:ext cx="1008112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2" name="Straight Arrow Connector 8">
            <a:extLst>
              <a:ext uri="{FF2B5EF4-FFF2-40B4-BE49-F238E27FC236}">
                <a16:creationId xmlns:a16="http://schemas.microsoft.com/office/drawing/2014/main" xmlns="" id="{73FC063C-0A41-450B-9963-EE5D94FBB617}"/>
              </a:ext>
            </a:extLst>
          </p:cNvPr>
          <p:cNvCxnSpPr/>
          <p:nvPr/>
        </p:nvCxnSpPr>
        <p:spPr>
          <a:xfrm flipH="1">
            <a:off x="6934456" y="3933056"/>
            <a:ext cx="3018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4139952" y="2996952"/>
            <a:ext cx="50405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Flag</a:t>
            </a:r>
          </a:p>
          <a:p>
            <a:r>
              <a:rPr lang="en-US" sz="1200" dirty="0" err="1" smtClean="0"/>
              <a:t>Ab</a:t>
            </a:r>
            <a:endParaRPr lang="en-GB" sz="1200" dirty="0"/>
          </a:p>
        </p:txBody>
      </p:sp>
      <p:sp>
        <p:nvSpPr>
          <p:cNvPr id="24" name="右大括号 23"/>
          <p:cNvSpPr/>
          <p:nvPr/>
        </p:nvSpPr>
        <p:spPr>
          <a:xfrm>
            <a:off x="3851920" y="2348880"/>
            <a:ext cx="288032" cy="1800200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8351912" y="3039343"/>
            <a:ext cx="79208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Histone</a:t>
            </a:r>
            <a:r>
              <a:rPr lang="en-US" sz="1200" dirty="0" smtClean="0"/>
              <a:t> 3</a:t>
            </a:r>
          </a:p>
          <a:p>
            <a:r>
              <a:rPr lang="en-US" sz="1200" dirty="0" err="1" smtClean="0"/>
              <a:t>Ab</a:t>
            </a:r>
            <a:endParaRPr lang="en-GB" sz="1200" dirty="0"/>
          </a:p>
        </p:txBody>
      </p:sp>
      <p:sp>
        <p:nvSpPr>
          <p:cNvPr id="26" name="右大括号 25"/>
          <p:cNvSpPr/>
          <p:nvPr/>
        </p:nvSpPr>
        <p:spPr>
          <a:xfrm>
            <a:off x="8028384" y="2420888"/>
            <a:ext cx="288032" cy="1800200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7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>
            <a:off x="1979712" y="1484784"/>
            <a:ext cx="100811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1979712" y="1196752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851840" y="2090801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K97Q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649625" y="2090801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009665" y="2090801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WT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211625" y="2090544"/>
            <a:ext cx="8465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WT-MG132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093902" y="1814998"/>
            <a:ext cx="13976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WT-MG132-FLC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4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>
            <a:off x="5970350" y="1484784"/>
            <a:ext cx="100811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5970350" y="1196752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842478" y="2090801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K97Q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640263" y="2090801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000303" y="2090801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WT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202263" y="2090544"/>
            <a:ext cx="8465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WT-MG132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084540" y="1814998"/>
            <a:ext cx="13976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WT-MG132-FLC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9652192C-9AEB-4139-B828-D0583FCB3CAF}"/>
              </a:ext>
            </a:extLst>
          </p:cNvPr>
          <p:cNvSpPr txBox="1"/>
          <p:nvPr/>
        </p:nvSpPr>
        <p:spPr>
          <a:xfrm>
            <a:off x="195725" y="6221254"/>
            <a:ext cx="5856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Samples were run </a:t>
            </a:r>
            <a:r>
              <a:rPr lang="en-GB" sz="1200" dirty="0" smtClean="0"/>
              <a:t>and </a:t>
            </a:r>
            <a:r>
              <a:rPr lang="en-GB" sz="1200" dirty="0"/>
              <a:t>membrane were cut prior to incubation with the indicated antibody.</a:t>
            </a:r>
          </a:p>
          <a:p>
            <a:r>
              <a:rPr lang="en-GB" sz="1200" dirty="0" smtClean="0"/>
              <a:t>Red </a:t>
            </a:r>
            <a:r>
              <a:rPr lang="en-GB" sz="1200" dirty="0"/>
              <a:t>square indicates the image used in the figure and arrow points to the band of interest.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332656"/>
            <a:ext cx="31381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Figure </a:t>
            </a:r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6c </a:t>
            </a:r>
            <a:r>
              <a:rPr lang="en-GB" altLang="zh-CN" sz="1200" dirty="0" err="1" smtClean="0"/>
              <a:t>Immunoblotting</a:t>
            </a:r>
            <a:r>
              <a:rPr lang="en-GB" altLang="zh-CN" sz="1200" dirty="0" smtClean="0"/>
              <a:t> assays of Isw1-Flag</a:t>
            </a:r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 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652192C-9AEB-4139-B828-D0583FCB3CAF}"/>
              </a:ext>
            </a:extLst>
          </p:cNvPr>
          <p:cNvSpPr txBox="1"/>
          <p:nvPr/>
        </p:nvSpPr>
        <p:spPr>
          <a:xfrm>
            <a:off x="195725" y="6221254"/>
            <a:ext cx="5856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Samples were run </a:t>
            </a:r>
            <a:r>
              <a:rPr lang="en-GB" sz="1200" dirty="0" smtClean="0"/>
              <a:t>and </a:t>
            </a:r>
            <a:r>
              <a:rPr lang="en-GB" sz="1200" dirty="0"/>
              <a:t>membrane were cut prior to incubation with the indicated antibody.</a:t>
            </a:r>
          </a:p>
          <a:p>
            <a:r>
              <a:rPr lang="en-GB" sz="1200" dirty="0" smtClean="0"/>
              <a:t>Red </a:t>
            </a:r>
            <a:r>
              <a:rPr lang="en-GB" sz="1200" dirty="0"/>
              <a:t>square indicates the image used in the figure and arrow points to the band of interest.</a:t>
            </a:r>
          </a:p>
        </p:txBody>
      </p:sp>
      <p:pic>
        <p:nvPicPr>
          <p:cNvPr id="6" name="图片 5" descr="FIGURE 6c isw1-flag raw data.tif"/>
          <p:cNvPicPr>
            <a:picLocks noChangeAspect="1"/>
          </p:cNvPicPr>
          <p:nvPr/>
        </p:nvPicPr>
        <p:blipFill>
          <a:blip r:embed="rId2" cstate="print">
            <a:lum contrast="-10000"/>
          </a:blip>
          <a:stretch>
            <a:fillRect/>
          </a:stretch>
        </p:blipFill>
        <p:spPr>
          <a:xfrm>
            <a:off x="1043608" y="2492896"/>
            <a:ext cx="3025786" cy="2121780"/>
          </a:xfrm>
          <a:prstGeom prst="rect">
            <a:avLst/>
          </a:prstGeom>
        </p:spPr>
      </p:pic>
      <p:pic>
        <p:nvPicPr>
          <p:cNvPr id="7" name="图片 6" descr="FIGURE 6c histone raw data.tif"/>
          <p:cNvPicPr>
            <a:picLocks noChangeAspect="1"/>
          </p:cNvPicPr>
          <p:nvPr/>
        </p:nvPicPr>
        <p:blipFill>
          <a:blip r:embed="rId3" cstate="print">
            <a:lum contrast="-10000"/>
          </a:blip>
          <a:stretch>
            <a:fillRect/>
          </a:stretch>
        </p:blipFill>
        <p:spPr>
          <a:xfrm>
            <a:off x="4459192" y="2572102"/>
            <a:ext cx="2921120" cy="2042574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907704" y="3501008"/>
            <a:ext cx="1512168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xmlns="" id="{73FC063C-0A41-450B-9963-EE5D94FBB617}"/>
              </a:ext>
            </a:extLst>
          </p:cNvPr>
          <p:cNvCxnSpPr/>
          <p:nvPr/>
        </p:nvCxnSpPr>
        <p:spPr>
          <a:xfrm flipH="1">
            <a:off x="3406064" y="3609020"/>
            <a:ext cx="3018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3923928" y="3399383"/>
            <a:ext cx="50405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Flag</a:t>
            </a:r>
          </a:p>
          <a:p>
            <a:r>
              <a:rPr lang="en-US" sz="1200" dirty="0" err="1" smtClean="0"/>
              <a:t>Ab</a:t>
            </a:r>
            <a:endParaRPr lang="en-GB" sz="1200" dirty="0"/>
          </a:p>
        </p:txBody>
      </p:sp>
      <p:sp>
        <p:nvSpPr>
          <p:cNvPr id="11" name="右大括号 10"/>
          <p:cNvSpPr/>
          <p:nvPr/>
        </p:nvSpPr>
        <p:spPr>
          <a:xfrm>
            <a:off x="3563888" y="3212976"/>
            <a:ext cx="288032" cy="864096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>
            <a:off x="1979712" y="2348880"/>
            <a:ext cx="129614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2195736" y="2071881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967855" y="2954897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K97Q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679823" y="2954897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255887" y="2954897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WT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543662" y="2954640"/>
            <a:ext cx="8465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WT-MG132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525950" y="2679094"/>
            <a:ext cx="13976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WT-MG132-5-FC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220072" y="3417967"/>
            <a:ext cx="1512168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Straight Arrow Connector 8">
            <a:extLst>
              <a:ext uri="{FF2B5EF4-FFF2-40B4-BE49-F238E27FC236}">
                <a16:creationId xmlns:a16="http://schemas.microsoft.com/office/drawing/2014/main" xmlns="" id="{73FC063C-0A41-450B-9963-EE5D94FBB617}"/>
              </a:ext>
            </a:extLst>
          </p:cNvPr>
          <p:cNvCxnSpPr/>
          <p:nvPr/>
        </p:nvCxnSpPr>
        <p:spPr>
          <a:xfrm flipH="1">
            <a:off x="6718432" y="3525979"/>
            <a:ext cx="3018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7236296" y="3316342"/>
            <a:ext cx="86409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Histone</a:t>
            </a:r>
            <a:r>
              <a:rPr lang="en-US" sz="1200" dirty="0" smtClean="0"/>
              <a:t> 3</a:t>
            </a:r>
          </a:p>
          <a:p>
            <a:r>
              <a:rPr lang="en-US" sz="1200" dirty="0" err="1" smtClean="0"/>
              <a:t>Ab</a:t>
            </a:r>
            <a:endParaRPr lang="en-GB" sz="1200" dirty="0"/>
          </a:p>
        </p:txBody>
      </p:sp>
      <p:sp>
        <p:nvSpPr>
          <p:cNvPr id="23" name="右大括号 22"/>
          <p:cNvSpPr/>
          <p:nvPr/>
        </p:nvSpPr>
        <p:spPr>
          <a:xfrm>
            <a:off x="6876256" y="3129935"/>
            <a:ext cx="288032" cy="864096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>
            <a:off x="5292080" y="2265839"/>
            <a:ext cx="129614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5508104" y="1988840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322033" y="2871856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K97Q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106009" y="2871856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568255" y="2871856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WT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784022" y="2871599"/>
            <a:ext cx="8465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WT-MG132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724500" y="2596053"/>
            <a:ext cx="13976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WT-MG132-5-FC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Figure 4d histone raw data.tiff"/>
          <p:cNvPicPr>
            <a:picLocks noChangeAspect="1"/>
          </p:cNvPicPr>
          <p:nvPr/>
        </p:nvPicPr>
        <p:blipFill>
          <a:blip r:embed="rId2" cstate="print">
            <a:lum contrast="-10000"/>
          </a:blip>
          <a:stretch>
            <a:fillRect/>
          </a:stretch>
        </p:blipFill>
        <p:spPr>
          <a:xfrm>
            <a:off x="4751713" y="2564904"/>
            <a:ext cx="3420687" cy="2556164"/>
          </a:xfrm>
          <a:prstGeom prst="rect">
            <a:avLst/>
          </a:prstGeom>
        </p:spPr>
      </p:pic>
      <p:pic>
        <p:nvPicPr>
          <p:cNvPr id="3" name="图片 2" descr="Figure 4d isw1-flag raw data.tiff"/>
          <p:cNvPicPr>
            <a:picLocks noChangeAspect="1"/>
          </p:cNvPicPr>
          <p:nvPr/>
        </p:nvPicPr>
        <p:blipFill>
          <a:blip r:embed="rId3" cstate="print">
            <a:lum contrast="-10000"/>
          </a:blip>
          <a:stretch>
            <a:fillRect/>
          </a:stretch>
        </p:blipFill>
        <p:spPr>
          <a:xfrm>
            <a:off x="971600" y="2564904"/>
            <a:ext cx="3420687" cy="255616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332656"/>
            <a:ext cx="31021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Figure </a:t>
            </a:r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6d </a:t>
            </a:r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K97Q-MG132 and K97R-MG132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652192C-9AEB-4139-B828-D0583FCB3CAF}"/>
              </a:ext>
            </a:extLst>
          </p:cNvPr>
          <p:cNvSpPr txBox="1"/>
          <p:nvPr/>
        </p:nvSpPr>
        <p:spPr>
          <a:xfrm>
            <a:off x="195725" y="6221254"/>
            <a:ext cx="5856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Samples were run </a:t>
            </a:r>
            <a:r>
              <a:rPr lang="en-GB" sz="1200" dirty="0" smtClean="0"/>
              <a:t>and </a:t>
            </a:r>
            <a:r>
              <a:rPr lang="en-GB" sz="1200" dirty="0"/>
              <a:t>membrane were cut prior to incubation with the indicated antibody.</a:t>
            </a:r>
          </a:p>
          <a:p>
            <a:r>
              <a:rPr lang="en-GB" sz="1200" dirty="0" smtClean="0"/>
              <a:t>Red </a:t>
            </a:r>
            <a:r>
              <a:rPr lang="en-GB" sz="1200" dirty="0"/>
              <a:t>square indicates the image used in the figure and arrow points to the band of interest.</a:t>
            </a:r>
          </a:p>
        </p:txBody>
      </p:sp>
      <p:sp>
        <p:nvSpPr>
          <p:cNvPr id="6" name="矩形 5"/>
          <p:cNvSpPr/>
          <p:nvPr/>
        </p:nvSpPr>
        <p:spPr>
          <a:xfrm>
            <a:off x="3131840" y="3212976"/>
            <a:ext cx="864096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Straight Arrow Connector 8">
            <a:extLst>
              <a:ext uri="{FF2B5EF4-FFF2-40B4-BE49-F238E27FC236}">
                <a16:creationId xmlns:a16="http://schemas.microsoft.com/office/drawing/2014/main" xmlns="" id="{73FC063C-0A41-450B-9963-EE5D94FBB617}"/>
              </a:ext>
            </a:extLst>
          </p:cNvPr>
          <p:cNvCxnSpPr/>
          <p:nvPr/>
        </p:nvCxnSpPr>
        <p:spPr>
          <a:xfrm flipH="1">
            <a:off x="3995936" y="3320988"/>
            <a:ext cx="3018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4314166" y="3554920"/>
            <a:ext cx="50405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Flag</a:t>
            </a:r>
          </a:p>
          <a:p>
            <a:r>
              <a:rPr lang="en-US" sz="1200" dirty="0" err="1" smtClean="0"/>
              <a:t>Ab</a:t>
            </a:r>
            <a:endParaRPr lang="en-GB" sz="1200" dirty="0"/>
          </a:p>
        </p:txBody>
      </p:sp>
      <p:sp>
        <p:nvSpPr>
          <p:cNvPr id="9" name="右大括号 8"/>
          <p:cNvSpPr/>
          <p:nvPr/>
        </p:nvSpPr>
        <p:spPr>
          <a:xfrm>
            <a:off x="4026134" y="2906848"/>
            <a:ext cx="288032" cy="1800200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>
            <a:off x="3275856" y="2265839"/>
            <a:ext cx="61787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3203848" y="1988840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831951" y="2709744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K97Q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3191991" y="2709745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3300002" y="2601734"/>
            <a:ext cx="10620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K97R-MG132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945514" y="2637993"/>
            <a:ext cx="9905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K97Q-MG132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876256" y="3068960"/>
            <a:ext cx="864096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Straight Arrow Connector 8">
            <a:extLst>
              <a:ext uri="{FF2B5EF4-FFF2-40B4-BE49-F238E27FC236}">
                <a16:creationId xmlns:a16="http://schemas.microsoft.com/office/drawing/2014/main" xmlns="" id="{73FC063C-0A41-450B-9963-EE5D94FBB617}"/>
              </a:ext>
            </a:extLst>
          </p:cNvPr>
          <p:cNvCxnSpPr/>
          <p:nvPr/>
        </p:nvCxnSpPr>
        <p:spPr>
          <a:xfrm flipH="1">
            <a:off x="7740352" y="3140968"/>
            <a:ext cx="3018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8100392" y="3543399"/>
            <a:ext cx="79208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Histone</a:t>
            </a:r>
            <a:r>
              <a:rPr lang="en-US" sz="1200" dirty="0" smtClean="0"/>
              <a:t> 3</a:t>
            </a:r>
          </a:p>
          <a:p>
            <a:r>
              <a:rPr lang="en-US" sz="1200" dirty="0" err="1" smtClean="0"/>
              <a:t>Ab</a:t>
            </a:r>
            <a:endParaRPr lang="en-GB" sz="1200" dirty="0"/>
          </a:p>
        </p:txBody>
      </p:sp>
      <p:sp>
        <p:nvSpPr>
          <p:cNvPr id="20" name="右大括号 19"/>
          <p:cNvSpPr/>
          <p:nvPr/>
        </p:nvSpPr>
        <p:spPr>
          <a:xfrm>
            <a:off x="7812360" y="2852936"/>
            <a:ext cx="288032" cy="1800200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0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>
            <a:off x="7020272" y="2132856"/>
            <a:ext cx="61787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6948264" y="1844824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576367" y="2576761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K97Q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936407" y="2576762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7044418" y="2468751"/>
            <a:ext cx="10620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K97R-MG132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689930" y="2505010"/>
            <a:ext cx="9905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K97Q-MG132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6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>
            <a:off x="1619672" y="2337847"/>
            <a:ext cx="61787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1547664" y="2060848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175767" y="2781752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K97Q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577617" y="2781753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643818" y="2673742"/>
            <a:ext cx="10620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K97R-MG132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289330" y="2710001"/>
            <a:ext cx="9905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K97Q-MG132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2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>
            <a:off x="5364088" y="2222446"/>
            <a:ext cx="61787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5292080" y="1945447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4920183" y="2666351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K97Q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280223" y="2666352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388234" y="2558341"/>
            <a:ext cx="10620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K97R-MG132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033746" y="2594600"/>
            <a:ext cx="9905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K97Q-MG132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8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>
            <a:off x="2339752" y="5445224"/>
            <a:ext cx="61787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2267744" y="5445224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937657" y="4953024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K97Q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327895" y="4953025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405708" y="4845014"/>
            <a:ext cx="10620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K97R-MG132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081416" y="4881273"/>
            <a:ext cx="9905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K97Q-MG132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4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>
            <a:off x="5292080" y="5229201"/>
            <a:ext cx="61787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5220072" y="5229201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4889985" y="4737001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K97Q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280223" y="4737002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358036" y="4628991"/>
            <a:ext cx="10620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K97R-MG132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033744" y="4665250"/>
            <a:ext cx="9905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K97Q-MG132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0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>
            <a:off x="6978462" y="5240233"/>
            <a:ext cx="61787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6906454" y="5240233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576367" y="4748033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K97Q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966605" y="4748034"/>
            <a:ext cx="84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7044418" y="4640023"/>
            <a:ext cx="10620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K97R-MG132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720126" y="4676282"/>
            <a:ext cx="9905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K97Q-MG132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Figure 4f histone raw data.tiff"/>
          <p:cNvPicPr>
            <a:picLocks noChangeAspect="1"/>
          </p:cNvPicPr>
          <p:nvPr/>
        </p:nvPicPr>
        <p:blipFill>
          <a:blip r:embed="rId2" cstate="print">
            <a:lum contrast="-10000"/>
          </a:blip>
          <a:stretch>
            <a:fillRect/>
          </a:stretch>
        </p:blipFill>
        <p:spPr>
          <a:xfrm>
            <a:off x="4860032" y="1822799"/>
            <a:ext cx="3420687" cy="2556164"/>
          </a:xfrm>
          <a:prstGeom prst="rect">
            <a:avLst/>
          </a:prstGeom>
        </p:spPr>
      </p:pic>
      <p:pic>
        <p:nvPicPr>
          <p:cNvPr id="3" name="图片 2" descr="Figure 4f isw1-flag raw data.tiff"/>
          <p:cNvPicPr>
            <a:picLocks noChangeAspect="1"/>
          </p:cNvPicPr>
          <p:nvPr/>
        </p:nvPicPr>
        <p:blipFill>
          <a:blip r:embed="rId3" cstate="print">
            <a:lum contrast="-10000"/>
          </a:blip>
          <a:stretch>
            <a:fillRect/>
          </a:stretch>
        </p:blipFill>
        <p:spPr>
          <a:xfrm>
            <a:off x="755576" y="1556792"/>
            <a:ext cx="3778135" cy="282217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1520" y="188640"/>
            <a:ext cx="51010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Figure </a:t>
            </a:r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6f </a:t>
            </a:r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ISW1 </a:t>
            </a:r>
            <a:r>
              <a:rPr lang="en-US" altLang="zh-CN" sz="1200" dirty="0" err="1" smtClean="0">
                <a:latin typeface="Arial" pitchFamily="34" charset="0"/>
                <a:cs typeface="Arial" pitchFamily="34" charset="0"/>
              </a:rPr>
              <a:t>acetylation</a:t>
            </a:r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 and ubiquitination mutants strains constructs 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652192C-9AEB-4139-B828-D0583FCB3CAF}"/>
              </a:ext>
            </a:extLst>
          </p:cNvPr>
          <p:cNvSpPr txBox="1"/>
          <p:nvPr/>
        </p:nvSpPr>
        <p:spPr>
          <a:xfrm>
            <a:off x="195725" y="6221254"/>
            <a:ext cx="5856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Samples were run </a:t>
            </a:r>
            <a:r>
              <a:rPr lang="en-GB" sz="1200" dirty="0" smtClean="0"/>
              <a:t>and </a:t>
            </a:r>
            <a:r>
              <a:rPr lang="en-GB" sz="1200" dirty="0"/>
              <a:t>membrane were cut prior to incubation with the indicated antibody.</a:t>
            </a:r>
          </a:p>
          <a:p>
            <a:r>
              <a:rPr lang="en-GB" sz="1200" dirty="0" smtClean="0"/>
              <a:t>Red </a:t>
            </a:r>
            <a:r>
              <a:rPr lang="en-GB" sz="1200" dirty="0"/>
              <a:t>square indicates the image used in the figure and arrow points to the band of interest.</a:t>
            </a:r>
          </a:p>
        </p:txBody>
      </p:sp>
      <p:sp>
        <p:nvSpPr>
          <p:cNvPr id="6" name="矩形 5"/>
          <p:cNvSpPr/>
          <p:nvPr/>
        </p:nvSpPr>
        <p:spPr>
          <a:xfrm>
            <a:off x="1763688" y="3573016"/>
            <a:ext cx="1800200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Straight Arrow Connector 8">
            <a:extLst>
              <a:ext uri="{FF2B5EF4-FFF2-40B4-BE49-F238E27FC236}">
                <a16:creationId xmlns:a16="http://schemas.microsoft.com/office/drawing/2014/main" xmlns="" id="{73FC063C-0A41-450B-9963-EE5D94FBB617}"/>
              </a:ext>
            </a:extLst>
          </p:cNvPr>
          <p:cNvCxnSpPr/>
          <p:nvPr/>
        </p:nvCxnSpPr>
        <p:spPr>
          <a:xfrm flipH="1">
            <a:off x="3622088" y="3717032"/>
            <a:ext cx="3018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4139952" y="2708920"/>
            <a:ext cx="50405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Flag</a:t>
            </a:r>
          </a:p>
          <a:p>
            <a:r>
              <a:rPr lang="en-US" sz="1200" dirty="0" err="1" smtClean="0"/>
              <a:t>Ab</a:t>
            </a:r>
            <a:endParaRPr lang="en-GB" sz="1200" dirty="0"/>
          </a:p>
        </p:txBody>
      </p:sp>
      <p:sp>
        <p:nvSpPr>
          <p:cNvPr id="9" name="右大括号 8"/>
          <p:cNvSpPr/>
          <p:nvPr/>
        </p:nvSpPr>
        <p:spPr>
          <a:xfrm>
            <a:off x="3851920" y="2060848"/>
            <a:ext cx="288032" cy="1800200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5724128" y="3501008"/>
            <a:ext cx="1800200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Straight Arrow Connector 8">
            <a:extLst>
              <a:ext uri="{FF2B5EF4-FFF2-40B4-BE49-F238E27FC236}">
                <a16:creationId xmlns:a16="http://schemas.microsoft.com/office/drawing/2014/main" xmlns="" id="{73FC063C-0A41-450B-9963-EE5D94FBB617}"/>
              </a:ext>
            </a:extLst>
          </p:cNvPr>
          <p:cNvCxnSpPr/>
          <p:nvPr/>
        </p:nvCxnSpPr>
        <p:spPr>
          <a:xfrm flipH="1">
            <a:off x="7582528" y="3645024"/>
            <a:ext cx="3018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8100392" y="2636912"/>
            <a:ext cx="79208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Histone</a:t>
            </a:r>
            <a:r>
              <a:rPr lang="en-US" sz="1200" dirty="0" smtClean="0"/>
              <a:t> 3</a:t>
            </a:r>
          </a:p>
          <a:p>
            <a:r>
              <a:rPr lang="en-US" sz="1200" dirty="0" err="1" smtClean="0"/>
              <a:t>Ab</a:t>
            </a:r>
            <a:endParaRPr lang="en-GB" sz="1200" dirty="0"/>
          </a:p>
        </p:txBody>
      </p:sp>
      <p:sp>
        <p:nvSpPr>
          <p:cNvPr id="13" name="右大括号 12"/>
          <p:cNvSpPr/>
          <p:nvPr/>
        </p:nvSpPr>
        <p:spPr>
          <a:xfrm>
            <a:off x="7812360" y="1988840"/>
            <a:ext cx="288032" cy="1800200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2195736" y="836712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964613" y="1694094"/>
            <a:ext cx="5040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564377" y="1653898"/>
            <a:ext cx="5844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K97Q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716777" y="1653898"/>
            <a:ext cx="5844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WT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888413" y="1401870"/>
            <a:ext cx="10885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K97R-K113R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104437" y="1401870"/>
            <a:ext cx="10885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K97R-K147R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248453" y="1401870"/>
            <a:ext cx="10885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K97R-K183R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422667" y="1401870"/>
            <a:ext cx="10885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K97R-K347R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608493" y="1401870"/>
            <a:ext cx="10885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K97R-K415R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824517" y="1401870"/>
            <a:ext cx="10885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K97R-K441R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4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 flipV="1">
            <a:off x="1835696" y="1052736"/>
            <a:ext cx="162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6156176" y="1052736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883243" y="1973741"/>
            <a:ext cx="5040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483007" y="1933545"/>
            <a:ext cx="5844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K97Q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635407" y="1933545"/>
            <a:ext cx="5844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WT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807043" y="1681517"/>
            <a:ext cx="10885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K97R-K113R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023067" y="1681517"/>
            <a:ext cx="10885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K97R-K147R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167083" y="1681517"/>
            <a:ext cx="10885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K97R-K183R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341297" y="1681517"/>
            <a:ext cx="10885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K97R-K347R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527123" y="1681517"/>
            <a:ext cx="10885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K97R-K415R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743147" y="1681517"/>
            <a:ext cx="10885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K97R-K441R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7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 flipV="1">
            <a:off x="5754326" y="1332383"/>
            <a:ext cx="162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2195736" y="4869160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036621" y="3989966"/>
            <a:ext cx="5040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K97R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564377" y="4030162"/>
            <a:ext cx="5844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K97Q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780401" y="4030162"/>
            <a:ext cx="5844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WT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960421" y="4282190"/>
            <a:ext cx="10885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K97R-K113R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176445" y="4282190"/>
            <a:ext cx="10885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K97R-K147R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320461" y="4282190"/>
            <a:ext cx="10885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K97R-K183R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494675" y="4282190"/>
            <a:ext cx="10885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K97R-K347R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680501" y="4282190"/>
            <a:ext cx="10885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K97R-K415R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896525" y="4282190"/>
            <a:ext cx="10885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K97R-K441R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8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 flipV="1">
            <a:off x="1871880" y="4797152"/>
            <a:ext cx="162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6228184" y="4797152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069069" y="3917958"/>
            <a:ext cx="5040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K97R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596825" y="3958154"/>
            <a:ext cx="5844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K97Q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812849" y="3958154"/>
            <a:ext cx="5844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WT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992869" y="4210182"/>
            <a:ext cx="10885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K97R-K113R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208893" y="4210182"/>
            <a:ext cx="10885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K97R-K147R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352909" y="4210182"/>
            <a:ext cx="10885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K97R-K183R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527123" y="4210182"/>
            <a:ext cx="10885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K97R-K347R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712949" y="4210182"/>
            <a:ext cx="10885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K97R-K415R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928973" y="4210182"/>
            <a:ext cx="10885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Arial" pitchFamily="34" charset="0"/>
                <a:cs typeface="Arial" pitchFamily="34" charset="0"/>
              </a:rPr>
              <a:t>K97R-K441R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9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 flipV="1">
            <a:off x="5904328" y="4725144"/>
            <a:ext cx="162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861</TotalTime>
  <Words>385</Words>
  <Application>Microsoft Office PowerPoint</Application>
  <PresentationFormat>全屏显示(4:3)</PresentationFormat>
  <Paragraphs>194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Office 主题</vt:lpstr>
      <vt:lpstr>幻灯片 1</vt:lpstr>
      <vt:lpstr>幻灯片 2</vt:lpstr>
      <vt:lpstr>幻灯片 3</vt:lpstr>
      <vt:lpstr>幻灯片 4</vt:lpstr>
      <vt:lpstr>幻灯片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Dell</dc:creator>
  <cp:lastModifiedBy>Windows 用户</cp:lastModifiedBy>
  <cp:revision>6</cp:revision>
  <dcterms:created xsi:type="dcterms:W3CDTF">2022-12-24T12:29:31Z</dcterms:created>
  <dcterms:modified xsi:type="dcterms:W3CDTF">2023-07-18T12:01:31Z</dcterms:modified>
</cp:coreProperties>
</file>